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0" roundtripDataSignature="AMtx7mg8LBwMefzi1yBP6DYHmzVXsjuH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664cbcc095_0_4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664cbcc095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664cbcc095_0_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664cbcc095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664cbcc09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664cbcc09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664cbcc095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664cbcc09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664cbcc095_0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664cbcc095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664cbcc095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664cbcc09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664cbcc095_0_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664cbcc09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664cbcc095_0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664cbcc095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en-US"/>
              <a:t>INTRODUCTION</a:t>
            </a:r>
            <a:endParaRPr b="1"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664cbcc095_0_41"/>
          <p:cNvSpPr txBox="1"/>
          <p:nvPr>
            <p:ph idx="1" type="body"/>
          </p:nvPr>
        </p:nvSpPr>
        <p:spPr>
          <a:xfrm>
            <a:off x="838200" y="378950"/>
            <a:ext cx="5181600" cy="5797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LIST TAGS: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&lt;!DOCTYPE html&gt;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&lt;html&gt;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&lt;body&gt;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&lt;h2&gt;An Unordered HTML List&lt;/h2&gt;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&lt;ul&gt;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&lt;li&gt;Coffee&lt;/li&gt;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&lt;li&gt;Tea&lt;/li&gt;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&lt;li&gt;Milk&lt;/li&gt;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&lt;/ul&gt; 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2664cbcc095_0_41"/>
          <p:cNvSpPr txBox="1"/>
          <p:nvPr>
            <p:ph idx="2" type="body"/>
          </p:nvPr>
        </p:nvSpPr>
        <p:spPr>
          <a:xfrm>
            <a:off x="6172200" y="379025"/>
            <a:ext cx="5181600" cy="5797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&lt;h2&gt;An Ordered HTML List&lt;/h2&gt;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&lt;ol&gt;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&lt;li&gt;Coffee&lt;/li&gt;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&lt;li&gt;Tea&lt;/li&gt;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&lt;li&gt;Milk&lt;/li&gt;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&lt;/ol&gt;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&lt;/body&gt;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&lt;/html&gt;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664cbcc095_0_4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g2664cbcc095_0_49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g2664cbcc095_0_49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5" name="Google Shape;155;g2664cbcc095_0_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3450" y="580175"/>
            <a:ext cx="9322850" cy="546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"/>
          <p:cNvSpPr txBox="1"/>
          <p:nvPr>
            <p:ph type="title"/>
          </p:nvPr>
        </p:nvSpPr>
        <p:spPr>
          <a:xfrm>
            <a:off x="838200" y="365125"/>
            <a:ext cx="10515600" cy="58229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65"/>
              <a:buFont typeface="Calibri"/>
              <a:buNone/>
            </a:pPr>
            <a:r>
              <a:rPr b="1" lang="en-US" sz="2665"/>
              <a:t>CSS (Cascading Style Sheet)</a:t>
            </a:r>
            <a:endParaRPr b="1" sz="2665"/>
          </a:p>
        </p:txBody>
      </p:sp>
      <p:sp>
        <p:nvSpPr>
          <p:cNvPr id="161" name="Google Shape;161;p4"/>
          <p:cNvSpPr txBox="1"/>
          <p:nvPr>
            <p:ph idx="1" type="body"/>
          </p:nvPr>
        </p:nvSpPr>
        <p:spPr>
          <a:xfrm>
            <a:off x="838200" y="946785"/>
            <a:ext cx="10515600" cy="52304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9600"/>
              <a:t>CSS is the language we use to style an HTML document.</a:t>
            </a:r>
            <a:endParaRPr sz="9600"/>
          </a:p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9600"/>
              <a:t>CSS describes how HTML elements should be displayed.</a:t>
            </a:r>
            <a:endParaRPr sz="9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n-US" sz="9600"/>
              <a:t>SAMPLE CODE:</a:t>
            </a:r>
            <a:endParaRPr sz="9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9600"/>
              <a:t>&lt;!DOCTYPE html&gt;</a:t>
            </a:r>
            <a:endParaRPr sz="9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9600"/>
              <a:t>&lt;html&gt;</a:t>
            </a:r>
            <a:endParaRPr sz="9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9600"/>
              <a:t>&lt;head&gt;</a:t>
            </a:r>
            <a:endParaRPr sz="9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9600"/>
              <a:t>&lt;style&gt;</a:t>
            </a:r>
            <a:endParaRPr sz="9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9600"/>
              <a:t>body {</a:t>
            </a:r>
            <a:endParaRPr sz="9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9600"/>
              <a:t>  background-color: lightblue;</a:t>
            </a:r>
            <a:endParaRPr sz="9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9600"/>
              <a:t>}</a:t>
            </a:r>
            <a:endParaRPr sz="9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9600"/>
              <a:t>h1 {</a:t>
            </a:r>
            <a:endParaRPr sz="9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9600"/>
              <a:t>  color: white;</a:t>
            </a:r>
            <a:endParaRPr sz="9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9600"/>
              <a:t>  text-align: center;</a:t>
            </a:r>
            <a:endParaRPr sz="9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9600"/>
              <a:t>}</a:t>
            </a:r>
            <a:endParaRPr sz="9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9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"/>
          <p:cNvSpPr txBox="1"/>
          <p:nvPr>
            <p:ph type="title"/>
          </p:nvPr>
        </p:nvSpPr>
        <p:spPr>
          <a:xfrm>
            <a:off x="838200" y="365125"/>
            <a:ext cx="10515600" cy="2600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lang="en-US" sz="2665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665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665">
                <a:latin typeface="Calibri"/>
                <a:ea typeface="Calibri"/>
                <a:cs typeface="Calibri"/>
                <a:sym typeface="Calibri"/>
              </a:rPr>
            </a:br>
            <a:r>
              <a:rPr lang="en-US" sz="2665">
                <a:latin typeface="Calibri"/>
                <a:ea typeface="Calibri"/>
                <a:cs typeface="Calibri"/>
                <a:sym typeface="Calibri"/>
              </a:rPr>
              <a:t>p {</a:t>
            </a:r>
            <a:br>
              <a:rPr lang="en-US" sz="2665">
                <a:latin typeface="Calibri"/>
                <a:ea typeface="Calibri"/>
                <a:cs typeface="Calibri"/>
                <a:sym typeface="Calibri"/>
              </a:rPr>
            </a:br>
            <a:r>
              <a:rPr lang="en-US" sz="2665">
                <a:latin typeface="Calibri"/>
                <a:ea typeface="Calibri"/>
                <a:cs typeface="Calibri"/>
                <a:sym typeface="Calibri"/>
              </a:rPr>
              <a:t>  font-family: verdana;</a:t>
            </a:r>
            <a:br>
              <a:rPr lang="en-US" sz="2665">
                <a:latin typeface="Calibri"/>
                <a:ea typeface="Calibri"/>
                <a:cs typeface="Calibri"/>
                <a:sym typeface="Calibri"/>
              </a:rPr>
            </a:br>
            <a:r>
              <a:rPr lang="en-US" sz="2665">
                <a:latin typeface="Calibri"/>
                <a:ea typeface="Calibri"/>
                <a:cs typeface="Calibri"/>
                <a:sym typeface="Calibri"/>
              </a:rPr>
              <a:t>  font-size: 20px;</a:t>
            </a:r>
            <a:br>
              <a:rPr lang="en-US" sz="2665">
                <a:latin typeface="Calibri"/>
                <a:ea typeface="Calibri"/>
                <a:cs typeface="Calibri"/>
                <a:sym typeface="Calibri"/>
              </a:rPr>
            </a:br>
            <a:r>
              <a:rPr lang="en-US" sz="2665">
                <a:latin typeface="Calibri"/>
                <a:ea typeface="Calibri"/>
                <a:cs typeface="Calibri"/>
                <a:sym typeface="Calibri"/>
              </a:rPr>
              <a:t>}</a:t>
            </a:r>
            <a:br>
              <a:rPr lang="en-US" sz="2665">
                <a:latin typeface="Calibri"/>
                <a:ea typeface="Calibri"/>
                <a:cs typeface="Calibri"/>
                <a:sym typeface="Calibri"/>
              </a:rPr>
            </a:br>
            <a:r>
              <a:rPr lang="en-US" sz="2665">
                <a:latin typeface="Calibri"/>
                <a:ea typeface="Calibri"/>
                <a:cs typeface="Calibri"/>
                <a:sym typeface="Calibri"/>
              </a:rPr>
              <a:t>&lt;/style&gt;</a:t>
            </a:r>
            <a:br>
              <a:rPr lang="en-US" sz="2665">
                <a:latin typeface="Calibri"/>
                <a:ea typeface="Calibri"/>
                <a:cs typeface="Calibri"/>
                <a:sym typeface="Calibri"/>
              </a:rPr>
            </a:br>
            <a:r>
              <a:rPr lang="en-US" sz="2665">
                <a:latin typeface="Calibri"/>
                <a:ea typeface="Calibri"/>
                <a:cs typeface="Calibri"/>
                <a:sym typeface="Calibri"/>
              </a:rPr>
              <a:t>&lt;/head&gt;</a:t>
            </a:r>
            <a:br>
              <a:rPr lang="en-US" sz="2665">
                <a:latin typeface="Calibri"/>
                <a:ea typeface="Calibri"/>
                <a:cs typeface="Calibri"/>
                <a:sym typeface="Calibri"/>
              </a:rPr>
            </a:br>
            <a:r>
              <a:rPr lang="en-US" sz="2665">
                <a:latin typeface="Calibri"/>
                <a:ea typeface="Calibri"/>
                <a:cs typeface="Calibri"/>
                <a:sym typeface="Calibri"/>
              </a:rPr>
              <a:t>&lt;body&gt;</a:t>
            </a:r>
            <a:br>
              <a:rPr lang="en-US" sz="2665">
                <a:latin typeface="Calibri"/>
                <a:ea typeface="Calibri"/>
                <a:cs typeface="Calibri"/>
                <a:sym typeface="Calibri"/>
              </a:rPr>
            </a:br>
            <a:r>
              <a:rPr lang="en-US" sz="2665">
                <a:latin typeface="Calibri"/>
                <a:ea typeface="Calibri"/>
                <a:cs typeface="Calibri"/>
                <a:sym typeface="Calibri"/>
              </a:rPr>
              <a:t>&lt;h1&gt;My First CSS Example&lt;/h1&gt;</a:t>
            </a:r>
            <a:br>
              <a:rPr lang="en-US" sz="2665">
                <a:latin typeface="Calibri"/>
                <a:ea typeface="Calibri"/>
                <a:cs typeface="Calibri"/>
                <a:sym typeface="Calibri"/>
              </a:rPr>
            </a:br>
            <a:r>
              <a:rPr lang="en-US" sz="2665">
                <a:latin typeface="Calibri"/>
                <a:ea typeface="Calibri"/>
                <a:cs typeface="Calibri"/>
                <a:sym typeface="Calibri"/>
              </a:rPr>
              <a:t>&lt;p&gt;This is a paragraph.&lt;/p&gt;</a:t>
            </a:r>
            <a:br>
              <a:rPr lang="en-US" sz="2665">
                <a:latin typeface="Calibri"/>
                <a:ea typeface="Calibri"/>
                <a:cs typeface="Calibri"/>
                <a:sym typeface="Calibri"/>
              </a:rPr>
            </a:br>
            <a:r>
              <a:rPr lang="en-US" sz="2665">
                <a:latin typeface="Calibri"/>
                <a:ea typeface="Calibri"/>
                <a:cs typeface="Calibri"/>
                <a:sym typeface="Calibri"/>
              </a:rPr>
              <a:t>&lt;/body&gt;</a:t>
            </a:r>
            <a:br>
              <a:rPr lang="en-US" sz="2665">
                <a:latin typeface="Calibri"/>
                <a:ea typeface="Calibri"/>
                <a:cs typeface="Calibri"/>
                <a:sym typeface="Calibri"/>
              </a:rPr>
            </a:br>
            <a:r>
              <a:rPr lang="en-US" sz="2665">
                <a:latin typeface="Calibri"/>
                <a:ea typeface="Calibri"/>
                <a:cs typeface="Calibri"/>
                <a:sym typeface="Calibri"/>
              </a:rPr>
              <a:t>&lt;/html&gt;</a:t>
            </a:r>
            <a:br>
              <a:rPr lang="en-US" sz="2665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665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2665">
                <a:latin typeface="Calibri"/>
                <a:ea typeface="Calibri"/>
                <a:cs typeface="Calibri"/>
                <a:sym typeface="Calibri"/>
              </a:rPr>
              <a:t>OUTPUT:</a:t>
            </a:r>
            <a:endParaRPr b="1" sz="2665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7" name="Google Shape;167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59025" y="4284980"/>
            <a:ext cx="6305550" cy="182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6"/>
          <p:cNvSpPr txBox="1"/>
          <p:nvPr>
            <p:ph type="title"/>
          </p:nvPr>
        </p:nvSpPr>
        <p:spPr>
          <a:xfrm>
            <a:off x="838200" y="365125"/>
            <a:ext cx="10515600" cy="5899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JAVASCRIPT:</a:t>
            </a:r>
            <a:endParaRPr b="1"/>
          </a:p>
        </p:txBody>
      </p:sp>
      <p:sp>
        <p:nvSpPr>
          <p:cNvPr id="173" name="Google Shape;173;p6"/>
          <p:cNvSpPr txBox="1"/>
          <p:nvPr>
            <p:ph idx="1" type="body"/>
          </p:nvPr>
        </p:nvSpPr>
        <p:spPr>
          <a:xfrm>
            <a:off x="838200" y="955040"/>
            <a:ext cx="10127615" cy="5222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en-US" sz="2300"/>
              <a:t>JavaScript is the world's most popular programming language.</a:t>
            </a:r>
            <a:endParaRPr sz="23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en-US" sz="2300"/>
              <a:t>JavaScript is the programming language of the Web.</a:t>
            </a:r>
            <a:endParaRPr sz="23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en-US" sz="2300"/>
              <a:t>Javascript to program the behavior of web page.</a:t>
            </a:r>
            <a:endParaRPr sz="2300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</a:pPr>
            <a:r>
              <a:rPr lang="en-US" sz="2300"/>
              <a:t>JavaScript is easy to learn.</a:t>
            </a:r>
            <a:endParaRPr sz="23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b="1" lang="en-US" sz="2300"/>
              <a:t>SAMPLE CODE:</a:t>
            </a:r>
            <a:endParaRPr sz="23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-US" sz="2300"/>
              <a:t>&lt;!DOCTYPE html&gt;</a:t>
            </a:r>
            <a:endParaRPr sz="23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-US" sz="2300"/>
              <a:t>&lt;html&gt;</a:t>
            </a:r>
            <a:endParaRPr sz="23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-US" sz="2300"/>
              <a:t>&lt;body&gt;</a:t>
            </a:r>
            <a:endParaRPr sz="23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-US" sz="2300"/>
              <a:t>&lt;h2&gt;My First JavaScript&lt;/h2&gt;</a:t>
            </a:r>
            <a:endParaRPr sz="23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-US" sz="2300"/>
              <a:t>&lt;button type="button"</a:t>
            </a:r>
            <a:endParaRPr sz="23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-US" sz="2300"/>
              <a:t>onclick="document.getElementById('demo').innerHTML = Date()"&gt;</a:t>
            </a:r>
            <a:endParaRPr sz="23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-US" sz="2300"/>
              <a:t>Click me to display Date and Time.&lt;/button&gt;</a:t>
            </a:r>
            <a:endParaRPr sz="23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"/>
              <a:buNone/>
            </a:pPr>
            <a:r>
              <a:t/>
            </a:r>
            <a:endParaRPr sz="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79" name="Google Shape;179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&lt;p id="demo"&gt;&lt;/p&gt;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&lt;/body&gt;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&lt;/html&gt;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US"/>
              <a:t>OUTPUT: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My First JavaScript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Mon Jan 22 2024 09:46:53 GMT+0530 (India Standard Time)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80" name="Google Shape;180;p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55675" y="4552315"/>
            <a:ext cx="2219325" cy="35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6407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/>
              <a:t>HTML</a:t>
            </a:r>
            <a:endParaRPr b="1"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907415"/>
            <a:ext cx="10515600" cy="52698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HTML is the standard markup language for Web pages.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 markup language is a set of rules that defines how the layout and presentation of text and images should appear in a digital document.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It allows structuring documents, adding formatting, and specifying how different elements should be displayed (or “rendered”) on webpages.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With HTML you can create your own Website.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664cbcc095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g2664cbcc095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g2664cbcc095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71775" y="538163"/>
            <a:ext cx="6648450" cy="578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838200" y="365125"/>
            <a:ext cx="10515600" cy="10039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SAMPLE CODE:</a:t>
            </a:r>
            <a:endParaRPr b="1"/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&lt;!DOCTYPE html&gt;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&lt;html&gt;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&lt;head&gt;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&lt;title&gt;Page Title&lt;/title&gt;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&lt;/head&gt;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&lt;body&gt;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&lt;h1&gt;My First Heading&lt;/h1&gt;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&lt;p&gt;My first paragraph.&lt;/p&gt;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&lt;/body&gt;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&lt;/html&gt;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/>
          </a:p>
        </p:txBody>
      </p:sp>
      <p:pic>
        <p:nvPicPr>
          <p:cNvPr id="105" name="Google Shape;105;p3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7770" y="3562985"/>
            <a:ext cx="2409825" cy="8763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3"/>
          <p:cNvSpPr txBox="1"/>
          <p:nvPr/>
        </p:nvSpPr>
        <p:spPr>
          <a:xfrm>
            <a:off x="7289800" y="2980055"/>
            <a:ext cx="4064000" cy="5829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Output: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664cbcc095_0_6"/>
          <p:cNvSpPr txBox="1"/>
          <p:nvPr>
            <p:ph idx="1" type="body"/>
          </p:nvPr>
        </p:nvSpPr>
        <p:spPr>
          <a:xfrm>
            <a:off x="838200" y="-73775"/>
            <a:ext cx="5181600" cy="6790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11200"/>
              <a:t>TABLE TAGS:</a:t>
            </a:r>
            <a:endParaRPr b="1" sz="1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1200"/>
              <a:t>&lt;!DOCTYPE html&gt;</a:t>
            </a:r>
            <a:endParaRPr sz="1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1200"/>
              <a:t>&lt;html&gt;</a:t>
            </a:r>
            <a:endParaRPr sz="1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1200"/>
              <a:t>&lt;head&gt;</a:t>
            </a:r>
            <a:endParaRPr sz="1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1200"/>
              <a:t>&lt;style&gt;</a:t>
            </a:r>
            <a:endParaRPr sz="1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1200"/>
              <a:t>table, th, td {</a:t>
            </a:r>
            <a:endParaRPr sz="1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1200"/>
              <a:t>  border: 1px solid black;</a:t>
            </a:r>
            <a:endParaRPr sz="1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1200"/>
              <a:t>}</a:t>
            </a:r>
            <a:endParaRPr sz="1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1200"/>
              <a:t>&lt;/style&gt;</a:t>
            </a:r>
            <a:endParaRPr sz="1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1200"/>
              <a:t>&lt;/head&gt;</a:t>
            </a:r>
            <a:endParaRPr sz="1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1200"/>
              <a:t>&lt;body&gt;</a:t>
            </a:r>
            <a:endParaRPr sz="1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1200"/>
              <a:t>&lt;h1&gt;The table element&lt;/h1&gt;</a:t>
            </a:r>
            <a:endParaRPr sz="1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1200"/>
              <a:t>&lt;table&gt;</a:t>
            </a:r>
            <a:endParaRPr sz="1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1200"/>
              <a:t>  &lt;tr&gt;</a:t>
            </a:r>
            <a:endParaRPr sz="1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1200"/>
              <a:t>    &lt;th&gt;Month&lt;/th&gt;</a:t>
            </a:r>
            <a:endParaRPr sz="1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US" sz="11200"/>
              <a:t>    &lt;th&gt;Savings&lt;/th&gt;</a:t>
            </a:r>
            <a:endParaRPr sz="112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1200"/>
              <a:t> </a:t>
            </a:r>
            <a:endParaRPr/>
          </a:p>
        </p:txBody>
      </p:sp>
      <p:sp>
        <p:nvSpPr>
          <p:cNvPr id="112" name="Google Shape;112;g2664cbcc095_0_6"/>
          <p:cNvSpPr txBox="1"/>
          <p:nvPr>
            <p:ph idx="2" type="body"/>
          </p:nvPr>
        </p:nvSpPr>
        <p:spPr>
          <a:xfrm>
            <a:off x="6172200" y="395725"/>
            <a:ext cx="5181600" cy="6321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1200"/>
              <a:t> </a:t>
            </a:r>
            <a:r>
              <a:rPr lang="en-US" sz="8600"/>
              <a:t>&lt;/tr&gt;</a:t>
            </a:r>
            <a:endParaRPr sz="8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8600"/>
              <a:t>&lt;tr&gt;</a:t>
            </a:r>
            <a:endParaRPr sz="8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8600"/>
              <a:t>    &lt;td&gt;January&lt;/td&gt;</a:t>
            </a:r>
            <a:endParaRPr sz="8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8600"/>
              <a:t>    &lt;td&gt;$100&lt;/td&gt;</a:t>
            </a:r>
            <a:endParaRPr sz="8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8600"/>
              <a:t>  &lt;/tr&gt;</a:t>
            </a:r>
            <a:endParaRPr sz="8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8600"/>
              <a:t>  &lt;tr&gt;</a:t>
            </a:r>
            <a:endParaRPr sz="8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8600"/>
              <a:t>    &lt;td&gt;February&lt;/td&gt;</a:t>
            </a:r>
            <a:endParaRPr sz="8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8600"/>
              <a:t>    &lt;td&gt;$80&lt;/td&gt;</a:t>
            </a:r>
            <a:endParaRPr sz="8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8600"/>
              <a:t>  &lt;/tr&gt;</a:t>
            </a:r>
            <a:endParaRPr sz="8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8600"/>
              <a:t>&lt;/table&gt;</a:t>
            </a:r>
            <a:endParaRPr sz="8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8600"/>
              <a:t>&lt;/body&gt;</a:t>
            </a:r>
            <a:endParaRPr sz="8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-US" sz="8600"/>
              <a:t>&lt;/html&gt;</a:t>
            </a:r>
            <a:endParaRPr sz="8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664cbcc095_0_1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g2664cbcc095_0_13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2664cbcc095_0_13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0" name="Google Shape;120;g2664cbcc095_0_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67300" y="1468875"/>
            <a:ext cx="6053150" cy="345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664cbcc095_0_20"/>
          <p:cNvSpPr txBox="1"/>
          <p:nvPr>
            <p:ph idx="1" type="body"/>
          </p:nvPr>
        </p:nvSpPr>
        <p:spPr>
          <a:xfrm>
            <a:off x="838200" y="345425"/>
            <a:ext cx="5181600" cy="583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/>
              <a:t>ANCHOR TAGS: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&lt;!DOCTYPE html&gt;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&lt;html&gt;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&lt;body&gt;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&lt;h1&gt;The a element&lt;/h1&gt;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&lt;a href="https://www.w3schools.com"&gt;Visit W3Schools.com!&lt;/a&gt;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&lt;/body&gt;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/>
              <a:t>&lt;/html&gt;</a:t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126" name="Google Shape;126;g2664cbcc095_0_20"/>
          <p:cNvSpPr txBox="1"/>
          <p:nvPr>
            <p:ph idx="2" type="body"/>
          </p:nvPr>
        </p:nvSpPr>
        <p:spPr>
          <a:xfrm>
            <a:off x="6172200" y="194525"/>
            <a:ext cx="5181600" cy="5982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7" name="Google Shape;127;g2664cbcc095_0_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8825" y="2189075"/>
            <a:ext cx="3990725" cy="2214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664cbcc095_0_26"/>
          <p:cNvSpPr txBox="1"/>
          <p:nvPr>
            <p:ph idx="1" type="body"/>
          </p:nvPr>
        </p:nvSpPr>
        <p:spPr>
          <a:xfrm>
            <a:off x="838200" y="328650"/>
            <a:ext cx="5181600" cy="5848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475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5850"/>
              <a:t>FORM TAGS:</a:t>
            </a:r>
            <a:endParaRPr b="1" sz="58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b="1" lang="en-US" sz="5850"/>
              <a:t>&lt;!DOCTYPE html&gt;</a:t>
            </a:r>
            <a:endParaRPr b="1" sz="58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b="1" lang="en-US" sz="5850"/>
              <a:t>&lt;html&gt;</a:t>
            </a:r>
            <a:endParaRPr b="1" sz="58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b="1" lang="en-US" sz="5850"/>
              <a:t>&lt;body&gt;</a:t>
            </a:r>
            <a:endParaRPr b="1" sz="58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b="1" lang="en-US" sz="5850"/>
              <a:t>&lt;h1&gt;The form element&lt;/h1&gt;</a:t>
            </a:r>
            <a:endParaRPr b="1" sz="58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b="1" lang="en-US" sz="5850"/>
              <a:t>&lt;form action="/action_page.php"&gt;</a:t>
            </a:r>
            <a:endParaRPr b="1" sz="58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b="1" lang="en-US" sz="5850"/>
              <a:t>  &lt;label for="fname"&gt;First name:&lt;/label&gt;</a:t>
            </a:r>
            <a:endParaRPr b="1" sz="58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b="1" lang="en-US" sz="5850"/>
              <a:t>  &lt;input type="text" id="fname" name="fname"&gt;&lt;br&gt;&lt;br&gt;</a:t>
            </a:r>
            <a:endParaRPr b="1" sz="58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b="1" lang="en-US" sz="5850"/>
              <a:t>  &lt;label for="lname"&gt;Last name:&lt;/label&gt;</a:t>
            </a:r>
            <a:endParaRPr b="1" sz="58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5850"/>
              <a:t>  </a:t>
            </a:r>
            <a:endParaRPr b="1"/>
          </a:p>
        </p:txBody>
      </p:sp>
      <p:sp>
        <p:nvSpPr>
          <p:cNvPr id="133" name="Google Shape;133;g2664cbcc095_0_26"/>
          <p:cNvSpPr txBox="1"/>
          <p:nvPr>
            <p:ph idx="2" type="body"/>
          </p:nvPr>
        </p:nvSpPr>
        <p:spPr>
          <a:xfrm>
            <a:off x="6172200" y="328625"/>
            <a:ext cx="5181600" cy="5848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47500" lnSpcReduction="1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b="1" lang="en-US" sz="5850"/>
              <a:t>&lt;input type="text" id="lname" name="lname"&gt;&lt;br&gt;&lt;br&gt;</a:t>
            </a:r>
            <a:endParaRPr b="1" sz="58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b="1" lang="en-US" sz="5850"/>
              <a:t>  &lt;input type="submit" value="Submit"&gt;</a:t>
            </a:r>
            <a:endParaRPr b="1" sz="58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b="1" lang="en-US" sz="5850"/>
              <a:t>&lt;/form&gt;</a:t>
            </a:r>
            <a:endParaRPr b="1" sz="58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b="1" lang="en-US" sz="5850"/>
              <a:t>&lt;p&gt;Click the "Submit" button and the form-data will be sent to a page on the </a:t>
            </a:r>
            <a:endParaRPr b="1" sz="58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b="1" lang="en-US" sz="5850"/>
              <a:t>server called "action_page.php".&lt;/p&gt;</a:t>
            </a:r>
            <a:endParaRPr b="1" sz="58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b="1" lang="en-US" sz="5850"/>
              <a:t>&lt;/body&gt;</a:t>
            </a:r>
            <a:endParaRPr b="1" sz="58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23"/>
              <a:buFont typeface="Arial"/>
              <a:buNone/>
            </a:pPr>
            <a:r>
              <a:rPr b="1" lang="en-US" sz="5850"/>
              <a:t>&lt;/html&gt;</a:t>
            </a:r>
            <a:endParaRPr b="1" sz="585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664cbcc095_0_3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2664cbcc095_0_35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g2664cbcc095_0_35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1" name="Google Shape;141;g2664cbcc095_0_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22850" y="898750"/>
            <a:ext cx="9825875" cy="4644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2024-01-22T04:04:08Z</dcterms:created>
  <dc:creator>Ayaaz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666FB66576A94A2E8FD40FBAE26ACD3E_11</vt:lpwstr>
  </property>
  <property fmtid="{D5CDD505-2E9C-101B-9397-08002B2CF9AE}" pid="3" name="KSOProductBuildVer">
    <vt:lpwstr>1033-12.2.0.13412</vt:lpwstr>
  </property>
</Properties>
</file>